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.xml" ContentType="application/inkml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Geist" panose="020B0604020202020204" charset="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6" d="100"/>
          <a:sy n="76" d="100"/>
        </p:scale>
        <p:origin x="331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9-09T16:37:56.785"/>
    </inkml:context>
    <inkml:brush xml:id="br0">
      <inkml:brushProperty name="width" value="0.3" units="cm"/>
      <inkml:brushProperty name="height" value="0.6" units="cm"/>
      <inkml:brushProperty name="color" value="#E6E6E6"/>
      <inkml:brushProperty name="tip" value="rectangle"/>
      <inkml:brushProperty name="rasterOp" value="maskPen"/>
      <inkml:brushProperty name="ignorePressure" value="1"/>
    </inkml:brush>
  </inkml:definitions>
  <inkml:trace contextRef="#ctx0" brushRef="#br0">1334 186,'-195'14,"20"0,-418-13,290-2,349 3,-1 3,0 1,81 24,-55-13,368 94,279 60,-689-165,92 15,-104-19,0-1,0-1,1 0,32-5,-49 4,0 1,0 0,0 0,1-1,-1 1,0-1,0 1,0-1,0 1,0-1,0 1,0-1,0 0,1-1,-3-4,-13 1,-27-3,-74-3,36 5,-134-15,-366-32,-2 25,541 28,6 0,0-1,-59-9,92 10,0 0,0-1,0 1,-1 0,1 0,0-1,0 1,0 0,0-1,0 1,0-1,0 0,0 1,0-1,0 0,0 1,-1-2,2 1,0 1,1-1,-1 1,0-1,0 1,0-1,0 1,1 0,-1-1,0 1,0-1,1 1,-1 0,0-1,1 1,-1-1,1 1,-1 0,0 0,1-1,-1 1,1 0,-1 0,0 0,1-1,0 1,48-15,558-78,-353 62,-90 11,278-49,-287 46,-17 3,-31 4,187-4,31-3,-38-37,-218 46,-50 15,-19 0,0-1,1 0,-1 1,0-1,0 0,0 0,0 1,0-1,0 0,0 1,0-1,0 0,0 1,0-1,0 0,0 0,0 1,0-1,0 0,-1 1,1-1,0 0,0 0,0 1,0-1,0 0,-1 0,1 1,0-1,0 0,-1 0,1 0,0 1,-5 3,0 0,0 0,-1 0,-9 5,-65 29,-1-4,-142 41,-186 22,303-73,-213 30,298-52,38-3,1158-108,-1159 108,215-28,-512 71,133-23,-318 50,434-65,9-2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820880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png"/><Relationship Id="rId4" Type="http://schemas.openxmlformats.org/officeDocument/2006/relationships/customXml" Target="../ink/ink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831300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BizEasy: Your Smart Business Partner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589020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See how BizEasy makes your daily tasks and workflows easy and smooth.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654987"/>
            <a:ext cx="519279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Presented by: Muhammed Anas M A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5349478"/>
            <a:ext cx="482524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MCA Third Semester Mini Project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93790" y="6043970"/>
            <a:ext cx="396775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Project Guide: MUHSIN SIR</a:t>
            </a:r>
            <a:endParaRPr lang="en-US" sz="2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058716"/>
            <a:ext cx="7556421" cy="1417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150"/>
              </a:lnSpc>
              <a:buNone/>
            </a:pPr>
            <a:r>
              <a:rPr lang="en-US" sz="89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Thank You</a:t>
            </a:r>
            <a:endParaRPr lang="en-US" sz="8900" dirty="0"/>
          </a:p>
        </p:txBody>
      </p:sp>
      <p:sp>
        <p:nvSpPr>
          <p:cNvPr id="4" name="Text 1"/>
          <p:cNvSpPr/>
          <p:nvPr/>
        </p:nvSpPr>
        <p:spPr>
          <a:xfrm>
            <a:off x="6280190" y="4816554"/>
            <a:ext cx="314205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Questions? Feedback?</a:t>
            </a:r>
            <a:endParaRPr lang="en-US" sz="2200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4FFEB64-2AF8-33DC-CD2E-DA534875E072}"/>
              </a:ext>
            </a:extLst>
          </p:cNvPr>
          <p:cNvSpPr/>
          <p:nvPr/>
        </p:nvSpPr>
        <p:spPr>
          <a:xfrm>
            <a:off x="12892036" y="7777425"/>
            <a:ext cx="1637881" cy="36174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BIZEASY</a:t>
            </a:r>
            <a:endParaRPr lang="en-IN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256943"/>
            <a:ext cx="7556421" cy="11339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Introducing BizEasy: Making Business Transactions Simple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793790" y="2663071"/>
            <a:ext cx="7556421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BizEasy is an easy-to-use web app that helps you handle your main business tasks smoothly.</a:t>
            </a:r>
            <a:endParaRPr lang="en-US" sz="1400" dirty="0"/>
          </a:p>
        </p:txBody>
      </p:sp>
      <p:sp>
        <p:nvSpPr>
          <p:cNvPr id="5" name="Shape 2"/>
          <p:cNvSpPr/>
          <p:nvPr/>
        </p:nvSpPr>
        <p:spPr>
          <a:xfrm>
            <a:off x="793790" y="3447693"/>
            <a:ext cx="3687485" cy="1671757"/>
          </a:xfrm>
          <a:prstGeom prst="roundRect">
            <a:avLst>
              <a:gd name="adj" fmla="val 6564"/>
            </a:avLst>
          </a:prstGeom>
          <a:solidFill>
            <a:srgbClr val="E5F9F2">
              <a:alpha val="95000"/>
            </a:srgbClr>
          </a:solidFill>
          <a:ln w="22860">
            <a:solidFill>
              <a:srgbClr val="B7D5CA"/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770930" y="3447693"/>
            <a:ext cx="91440" cy="1671757"/>
          </a:xfrm>
          <a:prstGeom prst="roundRect">
            <a:avLst>
              <a:gd name="adj" fmla="val 178605"/>
            </a:avLst>
          </a:prstGeom>
          <a:solidFill>
            <a:srgbClr val="006747"/>
          </a:solidFill>
          <a:ln/>
        </p:spPr>
      </p:sp>
      <p:sp>
        <p:nvSpPr>
          <p:cNvPr id="7" name="Text 4"/>
          <p:cNvSpPr/>
          <p:nvPr/>
        </p:nvSpPr>
        <p:spPr>
          <a:xfrm>
            <a:off x="1066681" y="3652004"/>
            <a:ext cx="2657118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Web-Based Accounting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1066681" y="4044315"/>
            <a:ext cx="3210282" cy="8708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A strong tool you can use from anywhere. It keeps your financial data always up-to-date and correct.</a:t>
            </a:r>
            <a:endParaRPr lang="en-US" sz="1400" dirty="0"/>
          </a:p>
        </p:txBody>
      </p:sp>
      <p:sp>
        <p:nvSpPr>
          <p:cNvPr id="9" name="Shape 6"/>
          <p:cNvSpPr/>
          <p:nvPr/>
        </p:nvSpPr>
        <p:spPr>
          <a:xfrm>
            <a:off x="4662726" y="3447693"/>
            <a:ext cx="3687485" cy="1671757"/>
          </a:xfrm>
          <a:prstGeom prst="roundRect">
            <a:avLst>
              <a:gd name="adj" fmla="val 6564"/>
            </a:avLst>
          </a:prstGeom>
          <a:solidFill>
            <a:srgbClr val="E5F9F2">
              <a:alpha val="95000"/>
            </a:srgbClr>
          </a:solidFill>
          <a:ln w="22860">
            <a:solidFill>
              <a:srgbClr val="B7D5CA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4639866" y="3447693"/>
            <a:ext cx="91440" cy="1671757"/>
          </a:xfrm>
          <a:prstGeom prst="roundRect">
            <a:avLst>
              <a:gd name="adj" fmla="val 178605"/>
            </a:avLst>
          </a:prstGeom>
          <a:solidFill>
            <a:srgbClr val="006747"/>
          </a:solidFill>
          <a:ln/>
        </p:spPr>
      </p:sp>
      <p:sp>
        <p:nvSpPr>
          <p:cNvPr id="11" name="Text 8"/>
          <p:cNvSpPr/>
          <p:nvPr/>
        </p:nvSpPr>
        <p:spPr>
          <a:xfrm>
            <a:off x="4935617" y="3652004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Simple Billing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4935617" y="4044315"/>
            <a:ext cx="3210282" cy="8708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Easily create professional invoices and manage customer payments with a clear and simple design.</a:t>
            </a:r>
            <a:endParaRPr lang="en-US" sz="1400" dirty="0"/>
          </a:p>
        </p:txBody>
      </p:sp>
      <p:sp>
        <p:nvSpPr>
          <p:cNvPr id="13" name="Shape 10"/>
          <p:cNvSpPr/>
          <p:nvPr/>
        </p:nvSpPr>
        <p:spPr>
          <a:xfrm>
            <a:off x="793790" y="5300901"/>
            <a:ext cx="3687485" cy="1671757"/>
          </a:xfrm>
          <a:prstGeom prst="roundRect">
            <a:avLst>
              <a:gd name="adj" fmla="val 6564"/>
            </a:avLst>
          </a:prstGeom>
          <a:solidFill>
            <a:srgbClr val="E5F9F2">
              <a:alpha val="95000"/>
            </a:srgbClr>
          </a:solidFill>
          <a:ln w="22860">
            <a:solidFill>
              <a:srgbClr val="B7D5CA"/>
            </a:solidFill>
            <a:prstDash val="solid"/>
          </a:ln>
        </p:spPr>
      </p:sp>
      <p:sp>
        <p:nvSpPr>
          <p:cNvPr id="14" name="Shape 11"/>
          <p:cNvSpPr/>
          <p:nvPr/>
        </p:nvSpPr>
        <p:spPr>
          <a:xfrm>
            <a:off x="770930" y="5300901"/>
            <a:ext cx="91440" cy="1671757"/>
          </a:xfrm>
          <a:prstGeom prst="roundRect">
            <a:avLst>
              <a:gd name="adj" fmla="val 178605"/>
            </a:avLst>
          </a:prstGeom>
          <a:solidFill>
            <a:srgbClr val="006747"/>
          </a:solidFill>
          <a:ln/>
        </p:spPr>
      </p:sp>
      <p:sp>
        <p:nvSpPr>
          <p:cNvPr id="15" name="Text 12"/>
          <p:cNvSpPr/>
          <p:nvPr/>
        </p:nvSpPr>
        <p:spPr>
          <a:xfrm>
            <a:off x="1066681" y="5505212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Easy Management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1066681" y="5897523"/>
            <a:ext cx="3210282" cy="8708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Get full control over your products, invoices, and money matters with strong organizing tools.</a:t>
            </a:r>
            <a:endParaRPr lang="en-US" sz="14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74144"/>
            <a:ext cx="6090166" cy="602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Main Features of BizEasy</a:t>
            </a:r>
            <a:endParaRPr lang="en-US" sz="3750" dirty="0"/>
          </a:p>
        </p:txBody>
      </p:sp>
      <p:sp>
        <p:nvSpPr>
          <p:cNvPr id="3" name="Text 1"/>
          <p:cNvSpPr/>
          <p:nvPr/>
        </p:nvSpPr>
        <p:spPr>
          <a:xfrm>
            <a:off x="793790" y="1762125"/>
            <a:ext cx="13042821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BizEasy gives you all the tools your business needs to work better, no matter its size.</a:t>
            </a:r>
            <a:endParaRPr lang="en-US" sz="15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061" y="2257127"/>
            <a:ext cx="289203" cy="361474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420297" y="2287310"/>
            <a:ext cx="240994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Safe User Login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1420297" y="2704148"/>
            <a:ext cx="12416314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A strong login system with different roles for Admin and Staff, keeping your data safe and access controlled.</a:t>
            </a:r>
            <a:endParaRPr lang="en-US" sz="150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061" y="3367861"/>
            <a:ext cx="289203" cy="361474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420297" y="3398044"/>
            <a:ext cx="3257431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Easy Product Management</a:t>
            </a:r>
            <a:endParaRPr lang="en-US" sz="1850" dirty="0"/>
          </a:p>
        </p:txBody>
      </p:sp>
      <p:sp>
        <p:nvSpPr>
          <p:cNvPr id="9" name="Text 5"/>
          <p:cNvSpPr/>
          <p:nvPr/>
        </p:nvSpPr>
        <p:spPr>
          <a:xfrm>
            <a:off x="1420297" y="3814882"/>
            <a:ext cx="12416314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Keep track of your products easily with clear groups and sub-groups for simple checking and updates.</a:t>
            </a:r>
            <a:endParaRPr lang="en-US" sz="150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061" y="4478595"/>
            <a:ext cx="289203" cy="361474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420297" y="4508778"/>
            <a:ext cx="240994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Automatic Billing</a:t>
            </a:r>
            <a:endParaRPr lang="en-US" sz="1850" dirty="0"/>
          </a:p>
        </p:txBody>
      </p:sp>
      <p:sp>
        <p:nvSpPr>
          <p:cNvPr id="12" name="Text 7"/>
          <p:cNvSpPr/>
          <p:nvPr/>
        </p:nvSpPr>
        <p:spPr>
          <a:xfrm>
            <a:off x="1420297" y="4925616"/>
            <a:ext cx="12416314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Quickly make and change invoices, saving time, reducing mistakes, and making transactions faster.</a:t>
            </a:r>
            <a:endParaRPr lang="en-US" sz="150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061" y="5589330"/>
            <a:ext cx="289203" cy="361474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420297" y="5619512"/>
            <a:ext cx="2549128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Live Money Tracking</a:t>
            </a:r>
            <a:endParaRPr lang="en-US" sz="1850" dirty="0"/>
          </a:p>
        </p:txBody>
      </p:sp>
      <p:sp>
        <p:nvSpPr>
          <p:cNvPr id="15" name="Text 9"/>
          <p:cNvSpPr/>
          <p:nvPr/>
        </p:nvSpPr>
        <p:spPr>
          <a:xfrm>
            <a:off x="1420297" y="6036350"/>
            <a:ext cx="12416314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Watch your income and costs automatically, giving you a clear and current look at your money.</a:t>
            </a:r>
            <a:endParaRPr lang="en-US" sz="1500" dirty="0"/>
          </a:p>
        </p:txBody>
      </p:sp>
      <p:pic>
        <p:nvPicPr>
          <p:cNvPr id="16" name="Image 4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061" y="6700064"/>
            <a:ext cx="289203" cy="361474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1420297" y="6730246"/>
            <a:ext cx="240994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Useful Reports</a:t>
            </a:r>
            <a:endParaRPr lang="en-US" sz="1850" dirty="0"/>
          </a:p>
        </p:txBody>
      </p:sp>
      <p:sp>
        <p:nvSpPr>
          <p:cNvPr id="18" name="Text 11"/>
          <p:cNvSpPr/>
          <p:nvPr/>
        </p:nvSpPr>
        <p:spPr>
          <a:xfrm>
            <a:off x="1420297" y="7147084"/>
            <a:ext cx="12416314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Strong tools for sorting and reporting data that give you helpful ideas for making smart business choices.</a:t>
            </a:r>
            <a:endParaRPr lang="en-US" sz="15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46D65C92-6CBE-1964-9CDC-E0066EDAAE4B}"/>
                  </a:ext>
                </a:extLst>
              </p14:cNvPr>
              <p14:cNvContentPartPr/>
              <p14:nvPr/>
            </p14:nvContentPartPr>
            <p14:xfrm>
              <a:off x="13125264" y="7841306"/>
              <a:ext cx="1109520" cy="21132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46D65C92-6CBE-1964-9CDC-E0066EDAAE4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071264" y="7733306"/>
                <a:ext cx="1217160" cy="426960"/>
              </a:xfrm>
              <a:prstGeom prst="rect">
                <a:avLst/>
              </a:prstGeom>
            </p:spPr>
          </p:pic>
        </mc:Fallback>
      </mc:AlternateContent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D6C337AB-56A1-BD54-42D9-48B8CCA66210}"/>
              </a:ext>
            </a:extLst>
          </p:cNvPr>
          <p:cNvSpPr/>
          <p:nvPr/>
        </p:nvSpPr>
        <p:spPr>
          <a:xfrm>
            <a:off x="12831745" y="7727182"/>
            <a:ext cx="1688123" cy="42203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BIZEASY</a:t>
            </a:r>
            <a:endParaRPr lang="en-IN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1049" y="605790"/>
            <a:ext cx="7763351" cy="5851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00"/>
              </a:lnSpc>
              <a:buNone/>
            </a:pPr>
            <a:r>
              <a:rPr lang="en-US" sz="36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How Roles Work: Owner vs. Staff</a:t>
            </a:r>
            <a:endParaRPr lang="en-US" sz="3650" dirty="0"/>
          </a:p>
        </p:txBody>
      </p:sp>
      <p:sp>
        <p:nvSpPr>
          <p:cNvPr id="3" name="Text 1"/>
          <p:cNvSpPr/>
          <p:nvPr/>
        </p:nvSpPr>
        <p:spPr>
          <a:xfrm>
            <a:off x="771049" y="1565434"/>
            <a:ext cx="13088303" cy="2995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BizEasy changes what people can do based on their job, making things safer and work better.</a:t>
            </a:r>
            <a:endParaRPr lang="en-US" sz="14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049" y="2286238"/>
            <a:ext cx="5368409" cy="3673078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71049" y="6169938"/>
            <a:ext cx="2523530" cy="2925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What Owners Can Do</a:t>
            </a:r>
            <a:endParaRPr lang="en-US" sz="1800" dirty="0"/>
          </a:p>
        </p:txBody>
      </p:sp>
      <p:sp>
        <p:nvSpPr>
          <p:cNvPr id="6" name="Text 3"/>
          <p:cNvSpPr/>
          <p:nvPr/>
        </p:nvSpPr>
        <p:spPr>
          <a:xfrm>
            <a:off x="771049" y="6649641"/>
            <a:ext cx="6315789" cy="2995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Full control over products, bills, and accounts.</a:t>
            </a:r>
            <a:endParaRPr lang="en-US" sz="1450" dirty="0"/>
          </a:p>
        </p:txBody>
      </p:sp>
      <p:sp>
        <p:nvSpPr>
          <p:cNvPr id="7" name="Text 4"/>
          <p:cNvSpPr/>
          <p:nvPr/>
        </p:nvSpPr>
        <p:spPr>
          <a:xfrm>
            <a:off x="771049" y="7014686"/>
            <a:ext cx="6315789" cy="2995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Can add, change, and remove all transactions.</a:t>
            </a:r>
            <a:endParaRPr lang="en-US" sz="1450" dirty="0"/>
          </a:p>
        </p:txBody>
      </p:sp>
      <p:sp>
        <p:nvSpPr>
          <p:cNvPr id="8" name="Text 5"/>
          <p:cNvSpPr/>
          <p:nvPr/>
        </p:nvSpPr>
        <p:spPr>
          <a:xfrm>
            <a:off x="771049" y="7379732"/>
            <a:ext cx="6315789" cy="2995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Can see all reports and important information.</a:t>
            </a:r>
            <a:endParaRPr lang="en-US" sz="1450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1182" y="2286238"/>
            <a:ext cx="5368409" cy="3673078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7551182" y="6169938"/>
            <a:ext cx="2340650" cy="2925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What Staff Can Do</a:t>
            </a:r>
            <a:endParaRPr lang="en-US" sz="1800" dirty="0"/>
          </a:p>
        </p:txBody>
      </p:sp>
      <p:sp>
        <p:nvSpPr>
          <p:cNvPr id="11" name="Text 7"/>
          <p:cNvSpPr/>
          <p:nvPr/>
        </p:nvSpPr>
        <p:spPr>
          <a:xfrm>
            <a:off x="7551182" y="6649641"/>
            <a:ext cx="6315789" cy="2995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Mostly limited to the billing section.</a:t>
            </a:r>
            <a:endParaRPr lang="en-US" sz="1450" dirty="0"/>
          </a:p>
        </p:txBody>
      </p:sp>
      <p:sp>
        <p:nvSpPr>
          <p:cNvPr id="12" name="Text 8"/>
          <p:cNvSpPr/>
          <p:nvPr/>
        </p:nvSpPr>
        <p:spPr>
          <a:xfrm>
            <a:off x="7551182" y="7014686"/>
            <a:ext cx="6315789" cy="2995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Can create and view bills, but can't change main settings.</a:t>
            </a:r>
            <a:endParaRPr lang="en-US" sz="1450" dirty="0"/>
          </a:p>
        </p:txBody>
      </p:sp>
      <p:sp>
        <p:nvSpPr>
          <p:cNvPr id="13" name="Text 9"/>
          <p:cNvSpPr/>
          <p:nvPr/>
        </p:nvSpPr>
        <p:spPr>
          <a:xfrm>
            <a:off x="7551182" y="7379732"/>
            <a:ext cx="6315789" cy="2995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Can only view product and discount details.</a:t>
            </a:r>
            <a:endParaRPr lang="en-US" sz="1450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21304BEC-A1E3-422F-A839-8A4293B7C337}"/>
              </a:ext>
            </a:extLst>
          </p:cNvPr>
          <p:cNvSpPr/>
          <p:nvPr/>
        </p:nvSpPr>
        <p:spPr>
          <a:xfrm>
            <a:off x="12841793" y="7679293"/>
            <a:ext cx="1678075" cy="47996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BIZEASY</a:t>
            </a:r>
            <a:endParaRPr lang="en-IN" b="1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5304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323511"/>
            <a:ext cx="5956221" cy="602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Problems with Old Ways</a:t>
            </a:r>
            <a:endParaRPr lang="en-US" sz="3750" dirty="0"/>
          </a:p>
        </p:txBody>
      </p:sp>
      <p:sp>
        <p:nvSpPr>
          <p:cNvPr id="4" name="Text 1"/>
          <p:cNvSpPr/>
          <p:nvPr/>
        </p:nvSpPr>
        <p:spPr>
          <a:xfrm>
            <a:off x="793790" y="4215170"/>
            <a:ext cx="13042821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Doing things by hand is often slow, causes mistakes, and isn't fast enough for today's businesses.</a:t>
            </a:r>
            <a:endParaRPr lang="en-US" sz="1500" dirty="0"/>
          </a:p>
        </p:txBody>
      </p:sp>
      <p:sp>
        <p:nvSpPr>
          <p:cNvPr id="5" name="Shape 2"/>
          <p:cNvSpPr/>
          <p:nvPr/>
        </p:nvSpPr>
        <p:spPr>
          <a:xfrm>
            <a:off x="793790" y="4740354"/>
            <a:ext cx="4219099" cy="2575679"/>
          </a:xfrm>
          <a:prstGeom prst="roundRect">
            <a:avLst>
              <a:gd name="adj" fmla="val 6737"/>
            </a:avLst>
          </a:prstGeom>
          <a:solidFill>
            <a:srgbClr val="E5F9F2">
              <a:alpha val="95000"/>
            </a:srgbClr>
          </a:solidFill>
          <a:ln w="22860">
            <a:solidFill>
              <a:srgbClr val="B7D5CA"/>
            </a:solidFill>
            <a:prstDash val="solid"/>
          </a:ln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040" y="4647605"/>
            <a:ext cx="231338" cy="231338"/>
          </a:xfrm>
          <a:prstGeom prst="rect">
            <a:avLst/>
          </a:prstGeom>
        </p:spPr>
      </p:pic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4300" y="7177445"/>
            <a:ext cx="231338" cy="23133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105853" y="5052417"/>
            <a:ext cx="3594973" cy="6024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Writing Things Down by Hand</a:t>
            </a:r>
            <a:endParaRPr lang="en-US" sz="1850" dirty="0"/>
          </a:p>
        </p:txBody>
      </p:sp>
      <p:sp>
        <p:nvSpPr>
          <p:cNvPr id="9" name="Text 4"/>
          <p:cNvSpPr/>
          <p:nvPr/>
        </p:nvSpPr>
        <p:spPr>
          <a:xfrm>
            <a:off x="1105853" y="5770483"/>
            <a:ext cx="3594973" cy="9251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Using paper books and ledgers to keep records is hard, slow, and things can easily get lost.</a:t>
            </a:r>
            <a:endParaRPr lang="en-US" sz="1500" dirty="0"/>
          </a:p>
        </p:txBody>
      </p:sp>
      <p:sp>
        <p:nvSpPr>
          <p:cNvPr id="10" name="Shape 5"/>
          <p:cNvSpPr/>
          <p:nvPr/>
        </p:nvSpPr>
        <p:spPr>
          <a:xfrm>
            <a:off x="5205651" y="4740354"/>
            <a:ext cx="4219099" cy="2575679"/>
          </a:xfrm>
          <a:prstGeom prst="roundRect">
            <a:avLst>
              <a:gd name="adj" fmla="val 6737"/>
            </a:avLst>
          </a:prstGeom>
          <a:solidFill>
            <a:srgbClr val="E5F9F2">
              <a:alpha val="95000"/>
            </a:srgbClr>
          </a:solidFill>
          <a:ln w="22860">
            <a:solidFill>
              <a:srgbClr val="B7D5CA"/>
            </a:solidFill>
            <a:prstDash val="solid"/>
          </a:ln>
        </p:spPr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2901" y="4647605"/>
            <a:ext cx="231338" cy="231338"/>
          </a:xfrm>
          <a:prstGeom prst="rect">
            <a:avLst/>
          </a:prstGeom>
        </p:spPr>
      </p:pic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86161" y="7177445"/>
            <a:ext cx="231338" cy="231338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5517713" y="5052417"/>
            <a:ext cx="3343275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Many Chances for Mistakes</a:t>
            </a:r>
            <a:endParaRPr lang="en-US" sz="1850" dirty="0"/>
          </a:p>
        </p:txBody>
      </p:sp>
      <p:sp>
        <p:nvSpPr>
          <p:cNvPr id="14" name="Text 7"/>
          <p:cNvSpPr/>
          <p:nvPr/>
        </p:nvSpPr>
        <p:spPr>
          <a:xfrm>
            <a:off x="5517713" y="5469255"/>
            <a:ext cx="3594973" cy="9251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People make mistakes when typing in numbers by hand, which leads to wrong financial records and stock counts.</a:t>
            </a:r>
            <a:endParaRPr lang="en-US" sz="1500" dirty="0"/>
          </a:p>
        </p:txBody>
      </p:sp>
      <p:sp>
        <p:nvSpPr>
          <p:cNvPr id="15" name="Shape 8"/>
          <p:cNvSpPr/>
          <p:nvPr/>
        </p:nvSpPr>
        <p:spPr>
          <a:xfrm>
            <a:off x="9617512" y="4740354"/>
            <a:ext cx="4219099" cy="2575679"/>
          </a:xfrm>
          <a:prstGeom prst="roundRect">
            <a:avLst>
              <a:gd name="adj" fmla="val 6737"/>
            </a:avLst>
          </a:prstGeom>
          <a:solidFill>
            <a:srgbClr val="E5F9F2">
              <a:alpha val="95000"/>
            </a:srgbClr>
          </a:solidFill>
          <a:ln w="22860">
            <a:solidFill>
              <a:srgbClr val="B7D5CA"/>
            </a:solidFill>
            <a:prstDash val="solid"/>
          </a:ln>
        </p:spPr>
      </p:sp>
      <p:pic>
        <p:nvPicPr>
          <p:cNvPr id="16" name="Image 5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4762" y="4647605"/>
            <a:ext cx="231338" cy="231338"/>
          </a:xfrm>
          <a:prstGeom prst="rect">
            <a:avLst/>
          </a:prstGeom>
        </p:spPr>
      </p:pic>
      <p:pic>
        <p:nvPicPr>
          <p:cNvPr id="17" name="Image 6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98022" y="7177445"/>
            <a:ext cx="231338" cy="231338"/>
          </a:xfrm>
          <a:prstGeom prst="rect">
            <a:avLst/>
          </a:prstGeom>
        </p:spPr>
      </p:pic>
      <p:sp>
        <p:nvSpPr>
          <p:cNvPr id="18" name="Text 9"/>
          <p:cNvSpPr/>
          <p:nvPr/>
        </p:nvSpPr>
        <p:spPr>
          <a:xfrm>
            <a:off x="9929574" y="5052417"/>
            <a:ext cx="3594973" cy="6024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Slow to See How Things Are Doing</a:t>
            </a:r>
            <a:endParaRPr lang="en-US" sz="1850" dirty="0"/>
          </a:p>
        </p:txBody>
      </p:sp>
      <p:sp>
        <p:nvSpPr>
          <p:cNvPr id="19" name="Text 10"/>
          <p:cNvSpPr/>
          <p:nvPr/>
        </p:nvSpPr>
        <p:spPr>
          <a:xfrm>
            <a:off x="9929574" y="5770483"/>
            <a:ext cx="3594973" cy="12334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It's hard to quickly know how much stock you have or how well sales are going, which makes it tough to make smart business choices on time.</a:t>
            </a:r>
            <a:endParaRPr lang="en-US" sz="1500" dirty="0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B815F194-1741-58D7-8149-830B8BEFD961}"/>
              </a:ext>
            </a:extLst>
          </p:cNvPr>
          <p:cNvSpPr/>
          <p:nvPr/>
        </p:nvSpPr>
        <p:spPr>
          <a:xfrm>
            <a:off x="12851841" y="7684674"/>
            <a:ext cx="1637881" cy="45217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BIZEASY</a:t>
            </a:r>
            <a:endParaRPr lang="en-IN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94690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BizEasy: The Solution for Modern Business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2704624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Our system changes old problems into easy digital ways, making things work faster and helping you understand your business better.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3685580"/>
            <a:ext cx="7556421" cy="1685092"/>
          </a:xfrm>
          <a:prstGeom prst="roundRect">
            <a:avLst>
              <a:gd name="adj" fmla="val 32306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1028224" y="3920014"/>
            <a:ext cx="381023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Instant Business Overview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28224" y="4410432"/>
            <a:ext cx="70875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See your current stock, sales, and money details right away, from anywhere, anytime.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93790" y="5597485"/>
            <a:ext cx="7556421" cy="1685092"/>
          </a:xfrm>
          <a:prstGeom prst="roundRect">
            <a:avLst>
              <a:gd name="adj" fmla="val 32306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028224" y="5831919"/>
            <a:ext cx="419219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Quick &amp; Correct Bill Creation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1028224" y="6322338"/>
            <a:ext cx="70875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Make good-looking bills very quickly and correctly, making customers much happier and cutting down on waiting time.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67426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2361" y="3171706"/>
            <a:ext cx="8820507" cy="6367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The Technology Powering BizEasy</a:t>
            </a:r>
            <a:endParaRPr lang="en-US" sz="4000" dirty="0"/>
          </a:p>
        </p:txBody>
      </p:sp>
      <p:sp>
        <p:nvSpPr>
          <p:cNvPr id="4" name="Text 1"/>
          <p:cNvSpPr/>
          <p:nvPr/>
        </p:nvSpPr>
        <p:spPr>
          <a:xfrm>
            <a:off x="792361" y="4114086"/>
            <a:ext cx="13045678" cy="3258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BizEasy is built upon a robust and modern tech stack, ensuring reliability, scalability, and an optimal user experience.</a:t>
            </a:r>
            <a:endParaRPr lang="en-US" sz="16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361" y="4669155"/>
            <a:ext cx="611267" cy="611267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658303" y="4841081"/>
            <a:ext cx="3370897" cy="318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Backend: Python (Django)</a:t>
            </a:r>
            <a:endParaRPr lang="en-US" sz="2000" dirty="0"/>
          </a:p>
        </p:txBody>
      </p:sp>
      <p:sp>
        <p:nvSpPr>
          <p:cNvPr id="7" name="Text 3"/>
          <p:cNvSpPr/>
          <p:nvPr/>
        </p:nvSpPr>
        <p:spPr>
          <a:xfrm>
            <a:off x="1658303" y="5281493"/>
            <a:ext cx="5529501" cy="6517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A powerful and secure framework handling server-side logic, data processing, and API management.</a:t>
            </a:r>
            <a:endParaRPr lang="en-US" sz="160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42478" y="4669155"/>
            <a:ext cx="611267" cy="611267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8308419" y="4841081"/>
            <a:ext cx="3909774" cy="318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Frontend: HTML, CSS, JS, Ajax</a:t>
            </a:r>
            <a:endParaRPr lang="en-US" sz="2000" dirty="0"/>
          </a:p>
        </p:txBody>
      </p:sp>
      <p:sp>
        <p:nvSpPr>
          <p:cNvPr id="10" name="Text 5"/>
          <p:cNvSpPr/>
          <p:nvPr/>
        </p:nvSpPr>
        <p:spPr>
          <a:xfrm>
            <a:off x="8308419" y="5281493"/>
            <a:ext cx="5529620" cy="6517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Interactive and dynamic user interfaces for a seamless, responsive, and engaging user experience.</a:t>
            </a:r>
            <a:endParaRPr lang="en-US" sz="160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2361" y="6340673"/>
            <a:ext cx="611267" cy="611267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1658303" y="6512600"/>
            <a:ext cx="2546985" cy="318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Database: SQLite</a:t>
            </a:r>
            <a:endParaRPr lang="en-US" sz="2000" dirty="0"/>
          </a:p>
        </p:txBody>
      </p:sp>
      <p:sp>
        <p:nvSpPr>
          <p:cNvPr id="13" name="Text 7"/>
          <p:cNvSpPr/>
          <p:nvPr/>
        </p:nvSpPr>
        <p:spPr>
          <a:xfrm>
            <a:off x="1658303" y="6953012"/>
            <a:ext cx="5529501" cy="6517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A lightweight and reliable relational database for efficient and secure data storage and retrieval.</a:t>
            </a:r>
            <a:endParaRPr lang="en-US" sz="1600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42478" y="6340673"/>
            <a:ext cx="611267" cy="611267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8308419" y="6512600"/>
            <a:ext cx="2684383" cy="318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UI Styling: Bootstrap</a:t>
            </a:r>
            <a:endParaRPr lang="en-US" sz="2000" dirty="0"/>
          </a:p>
        </p:txBody>
      </p:sp>
      <p:sp>
        <p:nvSpPr>
          <p:cNvPr id="16" name="Text 9"/>
          <p:cNvSpPr/>
          <p:nvPr/>
        </p:nvSpPr>
        <p:spPr>
          <a:xfrm>
            <a:off x="8308419" y="6953012"/>
            <a:ext cx="5529620" cy="6517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A leading framework ensuring responsive, elegant design for a consistent and attractive interface across devices.</a:t>
            </a:r>
            <a:endParaRPr lang="en-US" sz="1600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68252621-32FD-F98B-0CBC-1029B4DA5FEC}"/>
              </a:ext>
            </a:extLst>
          </p:cNvPr>
          <p:cNvSpPr/>
          <p:nvPr/>
        </p:nvSpPr>
        <p:spPr>
          <a:xfrm>
            <a:off x="12902084" y="7726918"/>
            <a:ext cx="1607736" cy="45217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BIZEASY</a:t>
            </a:r>
            <a:endParaRPr lang="en-IN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10114"/>
            <a:ext cx="9852898" cy="637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BizEasy Benefits: What Makes It Great</a:t>
            </a:r>
            <a:endParaRPr lang="en-US" sz="4000" dirty="0"/>
          </a:p>
        </p:txBody>
      </p:sp>
      <p:sp>
        <p:nvSpPr>
          <p:cNvPr id="3" name="Text 1"/>
          <p:cNvSpPr/>
          <p:nvPr/>
        </p:nvSpPr>
        <p:spPr>
          <a:xfrm>
            <a:off x="793790" y="1956316"/>
            <a:ext cx="13042821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BizEasy has many good points that help your business work better and stay strong.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793790" y="2818686"/>
            <a:ext cx="4211479" cy="2158603"/>
          </a:xfrm>
          <a:prstGeom prst="roundRect">
            <a:avLst>
              <a:gd name="adj" fmla="val 5083"/>
            </a:avLst>
          </a:prstGeom>
          <a:solidFill>
            <a:srgbClr val="E5F9F2">
              <a:alpha val="95000"/>
            </a:srgbClr>
          </a:solidFill>
          <a:ln/>
        </p:spPr>
      </p:sp>
      <p:sp>
        <p:nvSpPr>
          <p:cNvPr id="5" name="Shape 3"/>
          <p:cNvSpPr/>
          <p:nvPr/>
        </p:nvSpPr>
        <p:spPr>
          <a:xfrm>
            <a:off x="793790" y="2795826"/>
            <a:ext cx="4211479" cy="91440"/>
          </a:xfrm>
          <a:prstGeom prst="roundRect">
            <a:avLst>
              <a:gd name="adj" fmla="val 200930"/>
            </a:avLst>
          </a:prstGeom>
          <a:solidFill>
            <a:srgbClr val="006747"/>
          </a:solidFill>
          <a:ln/>
        </p:spPr>
      </p:sp>
      <p:sp>
        <p:nvSpPr>
          <p:cNvPr id="6" name="Shape 4"/>
          <p:cNvSpPr/>
          <p:nvPr/>
        </p:nvSpPr>
        <p:spPr>
          <a:xfrm>
            <a:off x="2593360" y="2512576"/>
            <a:ext cx="612338" cy="612338"/>
          </a:xfrm>
          <a:prstGeom prst="roundRect">
            <a:avLst>
              <a:gd name="adj" fmla="val 149329"/>
            </a:avLst>
          </a:prstGeom>
          <a:solidFill>
            <a:srgbClr val="006747"/>
          </a:solidFill>
          <a:ln/>
        </p:spPr>
      </p:sp>
      <p:sp>
        <p:nvSpPr>
          <p:cNvPr id="7" name="Text 5"/>
          <p:cNvSpPr/>
          <p:nvPr/>
        </p:nvSpPr>
        <p:spPr>
          <a:xfrm>
            <a:off x="2777073" y="2665690"/>
            <a:ext cx="244912" cy="306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1900" b="1" dirty="0">
                <a:solidFill>
                  <a:srgbClr val="FFFFFF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1</a:t>
            </a:r>
            <a:endParaRPr lang="en-US" sz="1900" dirty="0"/>
          </a:p>
        </p:txBody>
      </p:sp>
      <p:sp>
        <p:nvSpPr>
          <p:cNvPr id="8" name="Text 6"/>
          <p:cNvSpPr/>
          <p:nvPr/>
        </p:nvSpPr>
        <p:spPr>
          <a:xfrm>
            <a:off x="1020723" y="3328987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Easy-to-Use Design</a:t>
            </a:r>
            <a:endParaRPr lang="en-US" sz="2000" dirty="0"/>
          </a:p>
        </p:txBody>
      </p:sp>
      <p:sp>
        <p:nvSpPr>
          <p:cNvPr id="9" name="Text 7"/>
          <p:cNvSpPr/>
          <p:nvPr/>
        </p:nvSpPr>
        <p:spPr>
          <a:xfrm>
            <a:off x="1020723" y="3770233"/>
            <a:ext cx="3757613" cy="980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It's simple to find your way around and do your work, so everyone can learn it quickly.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5209342" y="2818686"/>
            <a:ext cx="4211598" cy="2158603"/>
          </a:xfrm>
          <a:prstGeom prst="roundRect">
            <a:avLst>
              <a:gd name="adj" fmla="val 5083"/>
            </a:avLst>
          </a:prstGeom>
          <a:solidFill>
            <a:srgbClr val="E5F9F2">
              <a:alpha val="95000"/>
            </a:srgbClr>
          </a:solidFill>
          <a:ln/>
        </p:spPr>
      </p:sp>
      <p:sp>
        <p:nvSpPr>
          <p:cNvPr id="11" name="Shape 9"/>
          <p:cNvSpPr/>
          <p:nvPr/>
        </p:nvSpPr>
        <p:spPr>
          <a:xfrm>
            <a:off x="5209342" y="2795826"/>
            <a:ext cx="4211598" cy="91440"/>
          </a:xfrm>
          <a:prstGeom prst="roundRect">
            <a:avLst>
              <a:gd name="adj" fmla="val 200930"/>
            </a:avLst>
          </a:prstGeom>
          <a:solidFill>
            <a:srgbClr val="006747"/>
          </a:solidFill>
          <a:ln/>
        </p:spPr>
      </p:sp>
      <p:sp>
        <p:nvSpPr>
          <p:cNvPr id="12" name="Shape 10"/>
          <p:cNvSpPr/>
          <p:nvPr/>
        </p:nvSpPr>
        <p:spPr>
          <a:xfrm>
            <a:off x="7008912" y="2512576"/>
            <a:ext cx="612338" cy="612338"/>
          </a:xfrm>
          <a:prstGeom prst="roundRect">
            <a:avLst>
              <a:gd name="adj" fmla="val 149329"/>
            </a:avLst>
          </a:prstGeom>
          <a:solidFill>
            <a:srgbClr val="006747"/>
          </a:solidFill>
          <a:ln/>
        </p:spPr>
      </p:sp>
      <p:sp>
        <p:nvSpPr>
          <p:cNvPr id="13" name="Text 11"/>
          <p:cNvSpPr/>
          <p:nvPr/>
        </p:nvSpPr>
        <p:spPr>
          <a:xfrm>
            <a:off x="7192625" y="2665690"/>
            <a:ext cx="244912" cy="306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1900" b="1" dirty="0">
                <a:solidFill>
                  <a:srgbClr val="FFFFFF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2</a:t>
            </a:r>
            <a:endParaRPr lang="en-US" sz="1900" dirty="0"/>
          </a:p>
        </p:txBody>
      </p:sp>
      <p:sp>
        <p:nvSpPr>
          <p:cNvPr id="14" name="Text 12"/>
          <p:cNvSpPr/>
          <p:nvPr/>
        </p:nvSpPr>
        <p:spPr>
          <a:xfrm>
            <a:off x="5436275" y="3328987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Fewer Mistakes</a:t>
            </a:r>
            <a:endParaRPr lang="en-US" sz="2000" dirty="0"/>
          </a:p>
        </p:txBody>
      </p:sp>
      <p:sp>
        <p:nvSpPr>
          <p:cNvPr id="15" name="Text 13"/>
          <p:cNvSpPr/>
          <p:nvPr/>
        </p:nvSpPr>
        <p:spPr>
          <a:xfrm>
            <a:off x="5436275" y="3770233"/>
            <a:ext cx="3757732" cy="980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It does the math for you and checks your data, greatly cutting down on common accounting errors.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9625013" y="2818686"/>
            <a:ext cx="4211598" cy="2158603"/>
          </a:xfrm>
          <a:prstGeom prst="roundRect">
            <a:avLst>
              <a:gd name="adj" fmla="val 5083"/>
            </a:avLst>
          </a:prstGeom>
          <a:solidFill>
            <a:srgbClr val="E5F9F2">
              <a:alpha val="95000"/>
            </a:srgbClr>
          </a:solidFill>
          <a:ln/>
        </p:spPr>
      </p:sp>
      <p:sp>
        <p:nvSpPr>
          <p:cNvPr id="17" name="Shape 15"/>
          <p:cNvSpPr/>
          <p:nvPr/>
        </p:nvSpPr>
        <p:spPr>
          <a:xfrm>
            <a:off x="9625013" y="2795826"/>
            <a:ext cx="4211598" cy="91440"/>
          </a:xfrm>
          <a:prstGeom prst="roundRect">
            <a:avLst>
              <a:gd name="adj" fmla="val 200930"/>
            </a:avLst>
          </a:prstGeom>
          <a:solidFill>
            <a:srgbClr val="006747"/>
          </a:solidFill>
          <a:ln/>
        </p:spPr>
      </p:sp>
      <p:sp>
        <p:nvSpPr>
          <p:cNvPr id="18" name="Shape 16"/>
          <p:cNvSpPr/>
          <p:nvPr/>
        </p:nvSpPr>
        <p:spPr>
          <a:xfrm>
            <a:off x="11424583" y="2512576"/>
            <a:ext cx="612338" cy="612338"/>
          </a:xfrm>
          <a:prstGeom prst="roundRect">
            <a:avLst>
              <a:gd name="adj" fmla="val 149329"/>
            </a:avLst>
          </a:prstGeom>
          <a:solidFill>
            <a:srgbClr val="006747"/>
          </a:solidFill>
          <a:ln/>
        </p:spPr>
      </p:sp>
      <p:sp>
        <p:nvSpPr>
          <p:cNvPr id="19" name="Text 17"/>
          <p:cNvSpPr/>
          <p:nvPr/>
        </p:nvSpPr>
        <p:spPr>
          <a:xfrm>
            <a:off x="11608296" y="2665690"/>
            <a:ext cx="244912" cy="306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1900" b="1" dirty="0">
                <a:solidFill>
                  <a:srgbClr val="FFFFFF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3</a:t>
            </a:r>
            <a:endParaRPr lang="en-US" sz="1900" dirty="0"/>
          </a:p>
        </p:txBody>
      </p:sp>
      <p:sp>
        <p:nvSpPr>
          <p:cNvPr id="20" name="Text 18"/>
          <p:cNvSpPr/>
          <p:nvPr/>
        </p:nvSpPr>
        <p:spPr>
          <a:xfrm>
            <a:off x="9851946" y="3328987"/>
            <a:ext cx="2842617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Works for Many Users</a:t>
            </a:r>
            <a:endParaRPr lang="en-US" sz="2000" dirty="0"/>
          </a:p>
        </p:txBody>
      </p:sp>
      <p:sp>
        <p:nvSpPr>
          <p:cNvPr id="21" name="Text 19"/>
          <p:cNvSpPr/>
          <p:nvPr/>
        </p:nvSpPr>
        <p:spPr>
          <a:xfrm>
            <a:off x="9851946" y="3770233"/>
            <a:ext cx="3757732" cy="980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Different team members can use it with their own access levels, helping everyone work well together.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793790" y="5487472"/>
            <a:ext cx="6419374" cy="1831896"/>
          </a:xfrm>
          <a:prstGeom prst="roundRect">
            <a:avLst>
              <a:gd name="adj" fmla="val 5990"/>
            </a:avLst>
          </a:prstGeom>
          <a:solidFill>
            <a:srgbClr val="E5F9F2">
              <a:alpha val="95000"/>
            </a:srgbClr>
          </a:solidFill>
          <a:ln/>
        </p:spPr>
      </p:sp>
      <p:sp>
        <p:nvSpPr>
          <p:cNvPr id="23" name="Shape 21"/>
          <p:cNvSpPr/>
          <p:nvPr/>
        </p:nvSpPr>
        <p:spPr>
          <a:xfrm>
            <a:off x="793790" y="5464612"/>
            <a:ext cx="6419374" cy="91440"/>
          </a:xfrm>
          <a:prstGeom prst="roundRect">
            <a:avLst>
              <a:gd name="adj" fmla="val 200930"/>
            </a:avLst>
          </a:prstGeom>
          <a:solidFill>
            <a:srgbClr val="006747"/>
          </a:solidFill>
          <a:ln/>
        </p:spPr>
      </p:sp>
      <p:sp>
        <p:nvSpPr>
          <p:cNvPr id="24" name="Shape 22"/>
          <p:cNvSpPr/>
          <p:nvPr/>
        </p:nvSpPr>
        <p:spPr>
          <a:xfrm>
            <a:off x="3697307" y="5181362"/>
            <a:ext cx="612338" cy="612338"/>
          </a:xfrm>
          <a:prstGeom prst="roundRect">
            <a:avLst>
              <a:gd name="adj" fmla="val 149329"/>
            </a:avLst>
          </a:prstGeom>
          <a:solidFill>
            <a:srgbClr val="006747"/>
          </a:solidFill>
          <a:ln/>
        </p:spPr>
      </p:sp>
      <p:sp>
        <p:nvSpPr>
          <p:cNvPr id="25" name="Text 23"/>
          <p:cNvSpPr/>
          <p:nvPr/>
        </p:nvSpPr>
        <p:spPr>
          <a:xfrm>
            <a:off x="3881021" y="5334476"/>
            <a:ext cx="244912" cy="306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1900" b="1" dirty="0">
                <a:solidFill>
                  <a:srgbClr val="FFFFFF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4</a:t>
            </a:r>
            <a:endParaRPr lang="en-US" sz="1900" dirty="0"/>
          </a:p>
        </p:txBody>
      </p:sp>
      <p:sp>
        <p:nvSpPr>
          <p:cNvPr id="26" name="Text 24"/>
          <p:cNvSpPr/>
          <p:nvPr/>
        </p:nvSpPr>
        <p:spPr>
          <a:xfrm>
            <a:off x="1020723" y="5997773"/>
            <a:ext cx="3697486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Saves Time with Automation</a:t>
            </a:r>
            <a:endParaRPr lang="en-US" sz="2000" dirty="0"/>
          </a:p>
        </p:txBody>
      </p:sp>
      <p:sp>
        <p:nvSpPr>
          <p:cNvPr id="27" name="Text 25"/>
          <p:cNvSpPr/>
          <p:nvPr/>
        </p:nvSpPr>
        <p:spPr>
          <a:xfrm>
            <a:off x="1020723" y="6439019"/>
            <a:ext cx="5965508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It makes everyday office jobs faster, so your team can focus on growing the business.</a:t>
            </a: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7417237" y="5487472"/>
            <a:ext cx="6419374" cy="1831896"/>
          </a:xfrm>
          <a:prstGeom prst="roundRect">
            <a:avLst>
              <a:gd name="adj" fmla="val 5990"/>
            </a:avLst>
          </a:prstGeom>
          <a:solidFill>
            <a:srgbClr val="E5F9F2">
              <a:alpha val="95000"/>
            </a:srgbClr>
          </a:solidFill>
          <a:ln/>
        </p:spPr>
      </p:sp>
      <p:sp>
        <p:nvSpPr>
          <p:cNvPr id="29" name="Shape 27"/>
          <p:cNvSpPr/>
          <p:nvPr/>
        </p:nvSpPr>
        <p:spPr>
          <a:xfrm>
            <a:off x="7417237" y="5464612"/>
            <a:ext cx="6419374" cy="91440"/>
          </a:xfrm>
          <a:prstGeom prst="roundRect">
            <a:avLst>
              <a:gd name="adj" fmla="val 200930"/>
            </a:avLst>
          </a:prstGeom>
          <a:solidFill>
            <a:srgbClr val="006747"/>
          </a:solidFill>
          <a:ln/>
        </p:spPr>
      </p:sp>
      <p:sp>
        <p:nvSpPr>
          <p:cNvPr id="30" name="Shape 28"/>
          <p:cNvSpPr/>
          <p:nvPr/>
        </p:nvSpPr>
        <p:spPr>
          <a:xfrm>
            <a:off x="10320754" y="5181362"/>
            <a:ext cx="612338" cy="612338"/>
          </a:xfrm>
          <a:prstGeom prst="roundRect">
            <a:avLst>
              <a:gd name="adj" fmla="val 149329"/>
            </a:avLst>
          </a:prstGeom>
          <a:solidFill>
            <a:srgbClr val="006747"/>
          </a:solidFill>
          <a:ln/>
        </p:spPr>
      </p:sp>
      <p:sp>
        <p:nvSpPr>
          <p:cNvPr id="31" name="Text 29"/>
          <p:cNvSpPr/>
          <p:nvPr/>
        </p:nvSpPr>
        <p:spPr>
          <a:xfrm>
            <a:off x="10504468" y="5334476"/>
            <a:ext cx="244912" cy="306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1900" b="1" dirty="0">
                <a:solidFill>
                  <a:srgbClr val="FFFFFF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5</a:t>
            </a:r>
            <a:endParaRPr lang="en-US" sz="1900" dirty="0"/>
          </a:p>
        </p:txBody>
      </p:sp>
      <p:sp>
        <p:nvSpPr>
          <p:cNvPr id="32" name="Text 30"/>
          <p:cNvSpPr/>
          <p:nvPr/>
        </p:nvSpPr>
        <p:spPr>
          <a:xfrm>
            <a:off x="7644170" y="5997773"/>
            <a:ext cx="2780109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Clear Facts &amp; Reports</a:t>
            </a:r>
            <a:endParaRPr lang="en-US" sz="2000" dirty="0"/>
          </a:p>
        </p:txBody>
      </p:sp>
      <p:sp>
        <p:nvSpPr>
          <p:cNvPr id="33" name="Text 31"/>
          <p:cNvSpPr/>
          <p:nvPr/>
        </p:nvSpPr>
        <p:spPr>
          <a:xfrm>
            <a:off x="7644170" y="6439019"/>
            <a:ext cx="5965508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You get easy-to-read reports that help you make smart choices based on real numbers.</a:t>
            </a:r>
            <a:endParaRPr lang="en-US" sz="1600" dirty="0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9734608C-6595-9271-8968-3F18CCC5C597}"/>
              </a:ext>
            </a:extLst>
          </p:cNvPr>
          <p:cNvSpPr/>
          <p:nvPr/>
        </p:nvSpPr>
        <p:spPr>
          <a:xfrm>
            <a:off x="12881987" y="7767376"/>
            <a:ext cx="1607736" cy="39150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BIZEASY</a:t>
            </a:r>
            <a:endParaRPr lang="en-IN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09732" y="777121"/>
            <a:ext cx="7724537" cy="12673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9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Conclusion: Making Your Business Easy with BizEasy</a:t>
            </a:r>
            <a:endParaRPr lang="en-US" sz="3950" dirty="0"/>
          </a:p>
        </p:txBody>
      </p:sp>
      <p:sp>
        <p:nvSpPr>
          <p:cNvPr id="4" name="Text 1"/>
          <p:cNvSpPr/>
          <p:nvPr/>
        </p:nvSpPr>
        <p:spPr>
          <a:xfrm>
            <a:off x="709732" y="2348508"/>
            <a:ext cx="7724537" cy="3243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BizEasy helps your business run smoothly and clearly, giving you full control.</a:t>
            </a:r>
            <a:endParaRPr lang="en-US" sz="15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732" y="2900958"/>
            <a:ext cx="7724537" cy="173593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912495" y="3103721"/>
            <a:ext cx="2534960" cy="316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Smart Management</a:t>
            </a:r>
            <a:endParaRPr lang="en-US" sz="1950" dirty="0"/>
          </a:p>
        </p:txBody>
      </p:sp>
      <p:sp>
        <p:nvSpPr>
          <p:cNvPr id="7" name="Text 3"/>
          <p:cNvSpPr/>
          <p:nvPr/>
        </p:nvSpPr>
        <p:spPr>
          <a:xfrm>
            <a:off x="912495" y="3542109"/>
            <a:ext cx="7319010" cy="6486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Changes hard business tasks into simple ones, making things less stressful and helping you focus more.</a:t>
            </a:r>
            <a:endParaRPr lang="en-US" sz="15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732" y="4839653"/>
            <a:ext cx="7724537" cy="1735931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912495" y="5042416"/>
            <a:ext cx="2534960" cy="316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Easy Transactions</a:t>
            </a:r>
            <a:endParaRPr lang="en-US" sz="1950" dirty="0"/>
          </a:p>
        </p:txBody>
      </p:sp>
      <p:sp>
        <p:nvSpPr>
          <p:cNvPr id="10" name="Text 5"/>
          <p:cNvSpPr/>
          <p:nvPr/>
        </p:nvSpPr>
        <p:spPr>
          <a:xfrm>
            <a:off x="912495" y="5480804"/>
            <a:ext cx="7319010" cy="6486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Makes sure billing is smooth and records are always right, building trust and dependability.</a:t>
            </a:r>
            <a:endParaRPr lang="en-US" sz="1550" dirty="0"/>
          </a:p>
        </p:txBody>
      </p:sp>
      <p:sp>
        <p:nvSpPr>
          <p:cNvPr id="11" name="Text 6"/>
          <p:cNvSpPr/>
          <p:nvPr/>
        </p:nvSpPr>
        <p:spPr>
          <a:xfrm>
            <a:off x="709732" y="6803708"/>
            <a:ext cx="7724537" cy="6486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Get ready for an easier way to run your business with a solution that's truly </a:t>
            </a:r>
            <a:r>
              <a:rPr lang="en-US" sz="1550" dirty="0">
                <a:solidFill>
                  <a:srgbClr val="B88E23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easy</a:t>
            </a:r>
            <a:r>
              <a:rPr lang="en-US" sz="15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, </a:t>
            </a:r>
            <a:r>
              <a:rPr lang="en-US" sz="1550" dirty="0">
                <a:solidFill>
                  <a:srgbClr val="B88E23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fast</a:t>
            </a:r>
            <a:r>
              <a:rPr lang="en-US" sz="15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, and </a:t>
            </a:r>
            <a:r>
              <a:rPr lang="en-US" sz="1550" dirty="0">
                <a:solidFill>
                  <a:srgbClr val="B88E23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smart</a:t>
            </a:r>
            <a:r>
              <a:rPr lang="en-US" sz="15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.</a:t>
            </a:r>
            <a:endParaRPr lang="en-US" sz="15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859</Words>
  <Application>Microsoft Office PowerPoint</Application>
  <PresentationFormat>Custom</PresentationFormat>
  <Paragraphs>101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Geist</vt:lpstr>
      <vt:lpstr>Noto Serif SC Bold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anas pvt</cp:lastModifiedBy>
  <cp:revision>2</cp:revision>
  <dcterms:created xsi:type="dcterms:W3CDTF">2025-09-09T16:34:14Z</dcterms:created>
  <dcterms:modified xsi:type="dcterms:W3CDTF">2025-09-09T16:47:05Z</dcterms:modified>
</cp:coreProperties>
</file>